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71" r:id="rId4"/>
    <p:sldId id="269" r:id="rId5"/>
    <p:sldId id="272" r:id="rId6"/>
    <p:sldId id="280" r:id="rId7"/>
    <p:sldId id="262" r:id="rId8"/>
    <p:sldId id="281" r:id="rId9"/>
    <p:sldId id="275" r:id="rId10"/>
    <p:sldId id="282" r:id="rId11"/>
    <p:sldId id="283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68"/>
    <a:srgbClr val="FF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73" d="100"/>
          <a:sy n="73" d="100"/>
        </p:scale>
        <p:origin x="110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61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79BFE22-79B9-4BA6-A2F0-9C61A1ECE1C8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8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0F06D5E-3EC8-4BE3-B9B8-A900E4DDC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429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8C27D-3666-41D0-A75A-4BB5236AD702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CB04D-97E5-4117-B44C-D9B9DB52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37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CB04D-97E5-4117-B44C-D9B9DB5209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09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98DFC57-5A4E-4D20-9318-98DC7D6F1ECB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8EA3324-0681-4738-ADD6-ABE677DDA6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FC57-5A4E-4D20-9318-98DC7D6F1ECB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3324-0681-4738-ADD6-ABE677DDA6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FC57-5A4E-4D20-9318-98DC7D6F1ECB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3324-0681-4738-ADD6-ABE677DDA6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FC57-5A4E-4D20-9318-98DC7D6F1ECB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3324-0681-4738-ADD6-ABE677DDA6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FC57-5A4E-4D20-9318-98DC7D6F1ECB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3324-0681-4738-ADD6-ABE677DDA6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FC57-5A4E-4D20-9318-98DC7D6F1ECB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3324-0681-4738-ADD6-ABE677DDA6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FC57-5A4E-4D20-9318-98DC7D6F1ECB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3324-0681-4738-ADD6-ABE677DDA6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FC57-5A4E-4D20-9318-98DC7D6F1ECB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3324-0681-4738-ADD6-ABE677DDA6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FC57-5A4E-4D20-9318-98DC7D6F1ECB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3324-0681-4738-ADD6-ABE677DDA6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FC57-5A4E-4D20-9318-98DC7D6F1ECB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3324-0681-4738-ADD6-ABE677DDA6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FC57-5A4E-4D20-9318-98DC7D6F1ECB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3324-0681-4738-ADD6-ABE677DDA6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B68"/>
            </a:gs>
            <a:gs pos="96000">
              <a:srgbClr val="C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98DFC57-5A4E-4D20-9318-98DC7D6F1ECB}" type="datetimeFigureOut">
              <a:rPr lang="en-US" smtClean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8EA3324-0681-4738-ADD6-ABE677DDA68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pouncey@fultonschools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043492" y="3810000"/>
            <a:ext cx="6777317" cy="2022629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3200" b="1" dirty="0" smtClean="0">
                <a:solidFill>
                  <a:srgbClr val="003B68"/>
                </a:solidFill>
              </a:rPr>
              <a:t>Curriculum night</a:t>
            </a:r>
            <a:r>
              <a:rPr lang="en-US" sz="3200" b="1" baseline="0" dirty="0" smtClean="0">
                <a:solidFill>
                  <a:srgbClr val="003B68"/>
                </a:solidFill>
              </a:rPr>
              <a:t> 2015</a:t>
            </a:r>
          </a:p>
          <a:p>
            <a:pPr marL="68580" indent="0" algn="ctr">
              <a:buNone/>
            </a:pPr>
            <a:r>
              <a:rPr lang="en-US" sz="3200" b="1" dirty="0" smtClean="0">
                <a:solidFill>
                  <a:srgbClr val="003B68"/>
                </a:solidFill>
              </a:rPr>
              <a:t>Life Science</a:t>
            </a:r>
            <a:endParaRPr lang="en-US" sz="3200" b="1" baseline="0" dirty="0" smtClean="0">
              <a:solidFill>
                <a:srgbClr val="003B68"/>
              </a:solidFill>
            </a:endParaRPr>
          </a:p>
          <a:p>
            <a:pPr marL="68580" indent="0" algn="ctr">
              <a:buNone/>
            </a:pPr>
            <a:r>
              <a:rPr lang="en-US" sz="3200" b="1" baseline="0" dirty="0" smtClean="0">
                <a:solidFill>
                  <a:srgbClr val="003B68"/>
                </a:solidFill>
              </a:rPr>
              <a:t>Ms. </a:t>
            </a:r>
            <a:r>
              <a:rPr lang="en-US" sz="3200" b="1" baseline="0" dirty="0" err="1" smtClean="0">
                <a:solidFill>
                  <a:srgbClr val="003B68"/>
                </a:solidFill>
              </a:rPr>
              <a:t>Pouncey’s</a:t>
            </a:r>
            <a:r>
              <a:rPr lang="en-US" sz="3200" b="1" baseline="0" dirty="0" smtClean="0">
                <a:solidFill>
                  <a:srgbClr val="003B68"/>
                </a:solidFill>
              </a:rPr>
              <a:t> class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65076"/>
            <a:ext cx="8077200" cy="204952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00100" y="2517227"/>
            <a:ext cx="7543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rgbClr val="C00000"/>
                </a:solidFill>
                <a:latin typeface="Curlz MT" pitchFamily="82" charset="0"/>
              </a:rPr>
              <a:t>Welcome Parents!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9538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4891" y="1295400"/>
            <a:ext cx="4691909" cy="11430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Curlz MT" panose="04040404050702020202" pitchFamily="82" charset="0"/>
              </a:rPr>
              <a:t>Recovery Policy for 7</a:t>
            </a:r>
            <a:r>
              <a:rPr lang="en-US" sz="5400" b="1" baseline="30000" dirty="0" smtClean="0">
                <a:solidFill>
                  <a:srgbClr val="C00000"/>
                </a:solidFill>
                <a:latin typeface="Curlz MT" panose="04040404050702020202" pitchFamily="82" charset="0"/>
              </a:rPr>
              <a:t>th</a:t>
            </a:r>
            <a:r>
              <a:rPr lang="en-US" sz="5400" b="1" dirty="0" smtClean="0">
                <a:solidFill>
                  <a:srgbClr val="C00000"/>
                </a:solidFill>
                <a:latin typeface="Curlz MT" panose="04040404050702020202" pitchFamily="82" charset="0"/>
              </a:rPr>
              <a:t> Grade</a:t>
            </a:r>
            <a:endParaRPr lang="en-US" sz="5400" b="1" dirty="0">
              <a:solidFill>
                <a:srgbClr val="C00000"/>
              </a:solidFill>
              <a:latin typeface="Curlz MT" panose="04040404050702020202" pitchFamily="8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57200"/>
            <a:ext cx="3385291" cy="605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64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rgbClr val="C00000"/>
                </a:solidFill>
                <a:latin typeface="Curlz MT" panose="04040404050702020202" pitchFamily="82" charset="0"/>
              </a:rPr>
              <a:t>Classroom Wish List</a:t>
            </a:r>
            <a:endParaRPr lang="en-US" sz="6600" b="1" dirty="0">
              <a:solidFill>
                <a:srgbClr val="C00000"/>
              </a:solidFill>
              <a:latin typeface="Curlz MT" panose="040404040507020202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00948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en-US" sz="4400" dirty="0">
                <a:solidFill>
                  <a:srgbClr val="003B68"/>
                </a:solidFill>
              </a:rPr>
              <a:t>Tissues</a:t>
            </a:r>
          </a:p>
          <a:p>
            <a:pPr marL="68580" indent="0" algn="ctr">
              <a:buNone/>
            </a:pPr>
            <a:r>
              <a:rPr lang="en-US" sz="4400" dirty="0">
                <a:solidFill>
                  <a:srgbClr val="003B68"/>
                </a:solidFill>
              </a:rPr>
              <a:t>Clorox/ Lysol Wipes</a:t>
            </a:r>
          </a:p>
          <a:p>
            <a:pPr marL="68580" indent="0" algn="ctr">
              <a:buNone/>
            </a:pPr>
            <a:r>
              <a:rPr lang="en-US" sz="4400" dirty="0">
                <a:solidFill>
                  <a:srgbClr val="003B68"/>
                </a:solidFill>
              </a:rPr>
              <a:t>Paper</a:t>
            </a:r>
          </a:p>
          <a:p>
            <a:pPr marL="68580" indent="0" algn="ctr">
              <a:buNone/>
            </a:pPr>
            <a:r>
              <a:rPr lang="en-US" sz="4400" dirty="0">
                <a:solidFill>
                  <a:srgbClr val="003B68"/>
                </a:solidFill>
              </a:rPr>
              <a:t>Pencils</a:t>
            </a:r>
          </a:p>
          <a:p>
            <a:pPr marL="68580" indent="0" algn="ctr">
              <a:buNone/>
            </a:pPr>
            <a:r>
              <a:rPr lang="en-US" sz="4400" dirty="0">
                <a:solidFill>
                  <a:srgbClr val="003B68"/>
                </a:solidFill>
              </a:rPr>
              <a:t>Pens</a:t>
            </a:r>
          </a:p>
        </p:txBody>
      </p:sp>
    </p:spTree>
    <p:extLst>
      <p:ext uri="{BB962C8B-B14F-4D97-AF65-F5344CB8AC3E}">
        <p14:creationId xmlns:p14="http://schemas.microsoft.com/office/powerpoint/2010/main" val="1694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27664"/>
            <a:ext cx="7848600" cy="11430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  <a:latin typeface="Curlz MT" pitchFamily="82" charset="0"/>
              </a:rPr>
              <a:t>Email/ Communication</a:t>
            </a:r>
            <a:endParaRPr lang="en-US" sz="6600" b="1" dirty="0">
              <a:solidFill>
                <a:srgbClr val="C00000"/>
              </a:solidFill>
              <a:latin typeface="Curlz MT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43492" y="2323652"/>
            <a:ext cx="7414708" cy="3508977"/>
          </a:xfrm>
        </p:spPr>
        <p:txBody>
          <a:bodyPr/>
          <a:lstStyle/>
          <a:p>
            <a:pPr marL="68580" indent="0">
              <a:buNone/>
            </a:pPr>
            <a:r>
              <a:rPr lang="en-US" dirty="0">
                <a:solidFill>
                  <a:srgbClr val="003B68"/>
                </a:solidFill>
              </a:rPr>
              <a:t>Email-  </a:t>
            </a:r>
            <a:r>
              <a:rPr lang="en-US" dirty="0" smtClean="0">
                <a:solidFill>
                  <a:srgbClr val="003B68"/>
                </a:solidFill>
                <a:hlinkClick r:id="rId2"/>
              </a:rPr>
              <a:t>pouncey@fultonschools.org</a:t>
            </a:r>
            <a:endParaRPr lang="en-US" dirty="0">
              <a:solidFill>
                <a:srgbClr val="003B68"/>
              </a:solidFill>
            </a:endParaRPr>
          </a:p>
          <a:p>
            <a:pPr marL="68580" indent="0">
              <a:buNone/>
            </a:pPr>
            <a:endParaRPr lang="en-US" dirty="0">
              <a:solidFill>
                <a:srgbClr val="003B68"/>
              </a:solidFill>
            </a:endParaRPr>
          </a:p>
          <a:p>
            <a:pPr marL="68580" indent="0">
              <a:buNone/>
            </a:pPr>
            <a:r>
              <a:rPr lang="en-US" dirty="0" smtClean="0">
                <a:solidFill>
                  <a:srgbClr val="003B68"/>
                </a:solidFill>
              </a:rPr>
              <a:t>Website- kristinnolan.weebly.com</a:t>
            </a:r>
          </a:p>
          <a:p>
            <a:endParaRPr lang="en-US" dirty="0">
              <a:solidFill>
                <a:srgbClr val="003B68"/>
              </a:solidFill>
            </a:endParaRPr>
          </a:p>
          <a:p>
            <a:pPr marL="68580" indent="0">
              <a:buNone/>
            </a:pPr>
            <a:r>
              <a:rPr lang="en-US" dirty="0">
                <a:solidFill>
                  <a:srgbClr val="003B68"/>
                </a:solidFill>
              </a:rPr>
              <a:t>**Both can be found on CMS website**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28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C00000"/>
                </a:solidFill>
                <a:latin typeface="Curlz MT" pitchFamily="82" charset="0"/>
              </a:rPr>
              <a:t>Meet the Teacher</a:t>
            </a:r>
            <a:endParaRPr lang="en-US" sz="8000" b="1" dirty="0">
              <a:solidFill>
                <a:srgbClr val="C00000"/>
              </a:solidFill>
              <a:latin typeface="Curlz MT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534400" cy="40386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300" dirty="0" smtClean="0">
                <a:solidFill>
                  <a:srgbClr val="003B68"/>
                </a:solidFill>
              </a:rPr>
              <a:t>- Born on February 19</a:t>
            </a:r>
            <a:r>
              <a:rPr lang="en-US" sz="2300" baseline="30000" dirty="0" smtClean="0">
                <a:solidFill>
                  <a:srgbClr val="003B68"/>
                </a:solidFill>
              </a:rPr>
              <a:t>th</a:t>
            </a:r>
            <a:r>
              <a:rPr lang="en-US" sz="2300" dirty="0" smtClean="0">
                <a:solidFill>
                  <a:srgbClr val="003B68"/>
                </a:solidFill>
              </a:rPr>
              <a:t>. </a:t>
            </a:r>
          </a:p>
          <a:p>
            <a:pPr>
              <a:buFontTx/>
              <a:buChar char="-"/>
            </a:pPr>
            <a:endParaRPr lang="en-US" sz="2300" dirty="0" smtClean="0">
              <a:solidFill>
                <a:srgbClr val="003B68"/>
              </a:solidFill>
            </a:endParaRPr>
          </a:p>
          <a:p>
            <a:pPr marL="68580" indent="0">
              <a:buNone/>
            </a:pPr>
            <a:r>
              <a:rPr lang="en-US" sz="2300" dirty="0" smtClean="0">
                <a:solidFill>
                  <a:srgbClr val="003B68"/>
                </a:solidFill>
              </a:rPr>
              <a:t>- From Cumming, GA, but currently living in Dunwoody. </a:t>
            </a:r>
          </a:p>
          <a:p>
            <a:pPr marL="68580" indent="0">
              <a:buNone/>
            </a:pPr>
            <a:endParaRPr lang="en-US" sz="2300" dirty="0" smtClean="0">
              <a:solidFill>
                <a:srgbClr val="003B68"/>
              </a:solidFill>
            </a:endParaRPr>
          </a:p>
          <a:p>
            <a:pPr marL="68580" indent="0">
              <a:buNone/>
            </a:pPr>
            <a:r>
              <a:rPr lang="en-US" sz="2300" dirty="0" smtClean="0">
                <a:solidFill>
                  <a:srgbClr val="003B68"/>
                </a:solidFill>
              </a:rPr>
              <a:t>- Went </a:t>
            </a:r>
            <a:r>
              <a:rPr lang="en-US" sz="2300" dirty="0">
                <a:solidFill>
                  <a:srgbClr val="003B68"/>
                </a:solidFill>
              </a:rPr>
              <a:t>to college at Reinhardt </a:t>
            </a:r>
            <a:r>
              <a:rPr lang="en-US" sz="2300" dirty="0" smtClean="0">
                <a:solidFill>
                  <a:srgbClr val="003B68"/>
                </a:solidFill>
              </a:rPr>
              <a:t>University</a:t>
            </a:r>
          </a:p>
          <a:p>
            <a:pPr>
              <a:buFontTx/>
              <a:buChar char="-"/>
            </a:pPr>
            <a:endParaRPr lang="en-US" sz="2300" dirty="0" smtClean="0">
              <a:solidFill>
                <a:srgbClr val="003B68"/>
              </a:solidFill>
            </a:endParaRPr>
          </a:p>
          <a:p>
            <a:pPr marL="68580" indent="0">
              <a:buNone/>
            </a:pPr>
            <a:r>
              <a:rPr lang="en-US" sz="2300" dirty="0" smtClean="0">
                <a:solidFill>
                  <a:srgbClr val="003B68"/>
                </a:solidFill>
              </a:rPr>
              <a:t>- 4th year teaching, but 1</a:t>
            </a:r>
            <a:r>
              <a:rPr lang="en-US" sz="2300" baseline="30000" dirty="0" smtClean="0">
                <a:solidFill>
                  <a:srgbClr val="003B68"/>
                </a:solidFill>
              </a:rPr>
              <a:t>st</a:t>
            </a:r>
            <a:r>
              <a:rPr lang="en-US" sz="2300" dirty="0" smtClean="0">
                <a:solidFill>
                  <a:srgbClr val="003B68"/>
                </a:solidFill>
              </a:rPr>
              <a:t> year at Crabapple.</a:t>
            </a:r>
          </a:p>
          <a:p>
            <a:pPr marL="68580" indent="0">
              <a:buNone/>
            </a:pPr>
            <a:r>
              <a:rPr lang="en-US" sz="2300" dirty="0" smtClean="0">
                <a:solidFill>
                  <a:srgbClr val="003B68"/>
                </a:solidFill>
              </a:rPr>
              <a:t>  </a:t>
            </a:r>
          </a:p>
          <a:p>
            <a:pPr marL="68580" indent="0">
              <a:buNone/>
            </a:pPr>
            <a:r>
              <a:rPr lang="en-US" sz="2300" dirty="0" smtClean="0">
                <a:solidFill>
                  <a:srgbClr val="003B68"/>
                </a:solidFill>
              </a:rPr>
              <a:t>- Favorite Hobbies: running, reading, </a:t>
            </a:r>
            <a:r>
              <a:rPr lang="en-US" sz="2300" dirty="0">
                <a:solidFill>
                  <a:srgbClr val="003B68"/>
                </a:solidFill>
              </a:rPr>
              <a:t>and </a:t>
            </a:r>
            <a:r>
              <a:rPr lang="en-US" sz="2300" dirty="0" smtClean="0">
                <a:solidFill>
                  <a:srgbClr val="003B68"/>
                </a:solidFill>
              </a:rPr>
              <a:t>being outdoors. </a:t>
            </a:r>
          </a:p>
          <a:p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09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99060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  <a:latin typeface="Curlz MT" pitchFamily="82" charset="0"/>
              </a:rPr>
              <a:t>Schedule</a:t>
            </a:r>
            <a:endParaRPr lang="en-US" sz="7200" b="1" dirty="0">
              <a:solidFill>
                <a:srgbClr val="C00000"/>
              </a:solidFill>
              <a:latin typeface="Curlz MT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76400"/>
            <a:ext cx="6172200" cy="48006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dirty="0" smtClean="0">
                <a:solidFill>
                  <a:srgbClr val="003B68"/>
                </a:solidFill>
              </a:rPr>
              <a:t>-  8:55 to 9:20       Homeroom</a:t>
            </a:r>
          </a:p>
          <a:p>
            <a:pPr marL="68580" indent="0">
              <a:buNone/>
            </a:pPr>
            <a:r>
              <a:rPr lang="en-US" sz="3200" dirty="0" smtClean="0">
                <a:solidFill>
                  <a:srgbClr val="003B68"/>
                </a:solidFill>
              </a:rPr>
              <a:t>-  9:24 to 11:01     Connections</a:t>
            </a:r>
          </a:p>
          <a:p>
            <a:pPr marL="68580" indent="0">
              <a:buNone/>
            </a:pPr>
            <a:r>
              <a:rPr lang="en-US" sz="3200" dirty="0" smtClean="0">
                <a:solidFill>
                  <a:srgbClr val="003B68"/>
                </a:solidFill>
              </a:rPr>
              <a:t>- 11:05 to 11:55    4</a:t>
            </a:r>
            <a:r>
              <a:rPr lang="en-US" sz="3200" baseline="30000" dirty="0" smtClean="0">
                <a:solidFill>
                  <a:srgbClr val="003B68"/>
                </a:solidFill>
              </a:rPr>
              <a:t>th</a:t>
            </a:r>
            <a:r>
              <a:rPr lang="en-US" sz="3200" dirty="0" smtClean="0">
                <a:solidFill>
                  <a:srgbClr val="003B68"/>
                </a:solidFill>
              </a:rPr>
              <a:t> Period</a:t>
            </a:r>
          </a:p>
          <a:p>
            <a:pPr marL="68580" indent="0">
              <a:buNone/>
            </a:pPr>
            <a:r>
              <a:rPr lang="en-US" sz="3200" dirty="0" smtClean="0">
                <a:solidFill>
                  <a:srgbClr val="003B68"/>
                </a:solidFill>
              </a:rPr>
              <a:t>- 11:58 to 12:48    5</a:t>
            </a:r>
            <a:r>
              <a:rPr lang="en-US" sz="3200" baseline="30000" dirty="0" smtClean="0">
                <a:solidFill>
                  <a:srgbClr val="003B68"/>
                </a:solidFill>
              </a:rPr>
              <a:t>th</a:t>
            </a:r>
            <a:r>
              <a:rPr lang="en-US" sz="3200" dirty="0" smtClean="0">
                <a:solidFill>
                  <a:srgbClr val="003B68"/>
                </a:solidFill>
              </a:rPr>
              <a:t> Period</a:t>
            </a:r>
          </a:p>
          <a:p>
            <a:pPr marL="68580" indent="0">
              <a:buNone/>
            </a:pPr>
            <a:r>
              <a:rPr lang="en-US" sz="3200" dirty="0" smtClean="0">
                <a:solidFill>
                  <a:srgbClr val="003B68"/>
                </a:solidFill>
              </a:rPr>
              <a:t>- 12:51 to 1:21      Lunch</a:t>
            </a:r>
          </a:p>
          <a:p>
            <a:pPr marL="68580" indent="0">
              <a:buNone/>
            </a:pPr>
            <a:r>
              <a:rPr lang="en-US" sz="3200" dirty="0" smtClean="0">
                <a:solidFill>
                  <a:srgbClr val="003B68"/>
                </a:solidFill>
              </a:rPr>
              <a:t>- 1:27 to 2:17       6</a:t>
            </a:r>
            <a:r>
              <a:rPr lang="en-US" sz="3200" baseline="30000" dirty="0" smtClean="0">
                <a:solidFill>
                  <a:srgbClr val="003B68"/>
                </a:solidFill>
              </a:rPr>
              <a:t>th</a:t>
            </a:r>
            <a:r>
              <a:rPr lang="en-US" sz="3200" dirty="0" smtClean="0">
                <a:solidFill>
                  <a:srgbClr val="003B68"/>
                </a:solidFill>
              </a:rPr>
              <a:t> Period</a:t>
            </a:r>
          </a:p>
          <a:p>
            <a:pPr marL="68580" indent="0">
              <a:buNone/>
            </a:pPr>
            <a:r>
              <a:rPr lang="en-US" sz="3200" dirty="0" smtClean="0">
                <a:solidFill>
                  <a:srgbClr val="003B68"/>
                </a:solidFill>
              </a:rPr>
              <a:t>- 2:20 to 3:10       7</a:t>
            </a:r>
            <a:r>
              <a:rPr lang="en-US" sz="3200" baseline="30000" dirty="0" smtClean="0">
                <a:solidFill>
                  <a:srgbClr val="003B68"/>
                </a:solidFill>
              </a:rPr>
              <a:t>th</a:t>
            </a:r>
            <a:r>
              <a:rPr lang="en-US" sz="3200" dirty="0" smtClean="0">
                <a:solidFill>
                  <a:srgbClr val="003B68"/>
                </a:solidFill>
              </a:rPr>
              <a:t> Period</a:t>
            </a:r>
          </a:p>
          <a:p>
            <a:pPr marL="68580" indent="0">
              <a:buNone/>
            </a:pPr>
            <a:r>
              <a:rPr lang="en-US" sz="3200" dirty="0" smtClean="0">
                <a:solidFill>
                  <a:srgbClr val="003B68"/>
                </a:solidFill>
              </a:rPr>
              <a:t>- 3:13 to 4:03       8</a:t>
            </a:r>
            <a:r>
              <a:rPr lang="en-US" sz="3200" baseline="30000" dirty="0" smtClean="0">
                <a:solidFill>
                  <a:srgbClr val="003B68"/>
                </a:solidFill>
              </a:rPr>
              <a:t>th</a:t>
            </a:r>
            <a:r>
              <a:rPr lang="en-US" sz="3200" dirty="0" smtClean="0">
                <a:solidFill>
                  <a:srgbClr val="003B68"/>
                </a:solidFill>
              </a:rPr>
              <a:t> Period</a:t>
            </a:r>
          </a:p>
          <a:p>
            <a:pPr>
              <a:buFontTx/>
              <a:buChar char="-"/>
            </a:pPr>
            <a:endParaRPr lang="en-US" dirty="0">
              <a:solidFill>
                <a:srgbClr val="003B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73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503" y="457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  <a:latin typeface="Curlz MT" pitchFamily="82" charset="0"/>
              </a:rPr>
              <a:t>Life Science</a:t>
            </a:r>
            <a:endParaRPr lang="en-US" sz="7200" b="1" dirty="0">
              <a:solidFill>
                <a:srgbClr val="C00000"/>
              </a:solidFill>
              <a:latin typeface="Curlz MT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dirty="0" smtClean="0">
                <a:solidFill>
                  <a:srgbClr val="003B68"/>
                </a:solidFill>
              </a:rPr>
              <a:t>Students will gain a deeper understanding of Life Science Concepts including: </a:t>
            </a:r>
          </a:p>
          <a:p>
            <a:pPr marL="68580" indent="0">
              <a:buNone/>
            </a:pPr>
            <a:endParaRPr lang="en-US" dirty="0" smtClean="0">
              <a:solidFill>
                <a:srgbClr val="003B68"/>
              </a:solidFill>
            </a:endParaRPr>
          </a:p>
          <a:p>
            <a:pPr indent="0">
              <a:buNone/>
            </a:pPr>
            <a:r>
              <a:rPr lang="en-US" sz="1900" dirty="0">
                <a:solidFill>
                  <a:srgbClr val="003B68"/>
                </a:solidFill>
              </a:rPr>
              <a:t>S7L1. Students will investigate the diversity of living organisms and how they can be compared scientifically.</a:t>
            </a:r>
          </a:p>
          <a:p>
            <a:endParaRPr lang="en-US" sz="1900" dirty="0">
              <a:solidFill>
                <a:srgbClr val="003B68"/>
              </a:solidFill>
            </a:endParaRPr>
          </a:p>
          <a:p>
            <a:pPr indent="0">
              <a:buNone/>
            </a:pPr>
            <a:r>
              <a:rPr lang="en-US" sz="1900" dirty="0">
                <a:solidFill>
                  <a:srgbClr val="003B68"/>
                </a:solidFill>
              </a:rPr>
              <a:t>S7L2. Students will describe the structure and function of cells, tissues, organs, and organ systems. </a:t>
            </a:r>
          </a:p>
          <a:p>
            <a:endParaRPr lang="en-US" sz="1900" dirty="0">
              <a:solidFill>
                <a:srgbClr val="003B68"/>
              </a:solidFill>
            </a:endParaRPr>
          </a:p>
          <a:p>
            <a:pPr indent="0">
              <a:buNone/>
            </a:pPr>
            <a:r>
              <a:rPr lang="en-US" sz="1900" dirty="0">
                <a:solidFill>
                  <a:srgbClr val="003B68"/>
                </a:solidFill>
              </a:rPr>
              <a:t>S7L3. Students will recognize how biological traits are passed on to successive generations. </a:t>
            </a:r>
            <a:endParaRPr lang="en-US" sz="1900" dirty="0" smtClean="0">
              <a:solidFill>
                <a:srgbClr val="003B68"/>
              </a:solidFill>
            </a:endParaRPr>
          </a:p>
          <a:p>
            <a:pPr indent="0">
              <a:buNone/>
            </a:pPr>
            <a:endParaRPr lang="en-US" sz="1900" dirty="0" smtClean="0">
              <a:solidFill>
                <a:srgbClr val="003B68"/>
              </a:solidFill>
            </a:endParaRPr>
          </a:p>
          <a:p>
            <a:pPr indent="0">
              <a:buNone/>
            </a:pPr>
            <a:r>
              <a:rPr lang="en-US" sz="2000" dirty="0">
                <a:solidFill>
                  <a:srgbClr val="003B68"/>
                </a:solidFill>
              </a:rPr>
              <a:t>S7L4. Students will examine the dependence of organisms on one another and their environments. </a:t>
            </a:r>
          </a:p>
          <a:p>
            <a:endParaRPr lang="en-US" sz="2000" dirty="0">
              <a:solidFill>
                <a:srgbClr val="003B68"/>
              </a:solidFill>
            </a:endParaRPr>
          </a:p>
          <a:p>
            <a:pPr indent="0">
              <a:buNone/>
            </a:pPr>
            <a:r>
              <a:rPr lang="en-US" sz="2000" dirty="0">
                <a:solidFill>
                  <a:srgbClr val="003B68"/>
                </a:solidFill>
              </a:rPr>
              <a:t>S7L5. Students will examine the evolution of living organisms through inherited characteristics that promote survival of organisms and the survival of successive generations of their offspring. </a:t>
            </a:r>
          </a:p>
          <a:p>
            <a:pPr indent="0">
              <a:buNone/>
            </a:pPr>
            <a:endParaRPr lang="en-US" sz="1900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22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01000" cy="11430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>
                <a:solidFill>
                  <a:srgbClr val="C00000"/>
                </a:solidFill>
                <a:latin typeface="Curlz MT" panose="04040404050702020202" pitchFamily="82" charset="0"/>
              </a:rPr>
              <a:t>Yearly Curriculum Map</a:t>
            </a:r>
            <a:endParaRPr lang="en-US" sz="6600" b="1" dirty="0">
              <a:solidFill>
                <a:srgbClr val="C00000"/>
              </a:solidFill>
              <a:latin typeface="Curlz MT" panose="04040404050702020202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6344743"/>
              </p:ext>
            </p:extLst>
          </p:nvPr>
        </p:nvGraphicFramePr>
        <p:xfrm>
          <a:off x="0" y="1584140"/>
          <a:ext cx="9067802" cy="5494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1917"/>
                <a:gridCol w="1503177"/>
                <a:gridCol w="1503177"/>
                <a:gridCol w="1503177"/>
                <a:gridCol w="1503177"/>
                <a:gridCol w="1503177"/>
              </a:tblGrid>
              <a:tr h="0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7" marR="43697" marT="0" marB="0">
                    <a:solidFill>
                      <a:srgbClr val="FFC1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2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Classifications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3 Weeks 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7" marR="43697" marT="0" marB="0"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</a:rPr>
                        <a:t>Cells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</a:rPr>
                        <a:t>5 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</a:rPr>
                        <a:t>Weeks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7" marR="43697" marT="0" marB="0"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Genetics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6 Weeks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7" marR="43697" marT="0" marB="0"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Human Body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</a:rPr>
                        <a:t>3 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Weeks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7" marR="43697" marT="0" marB="0"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Evolution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Weeks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7" marR="43697" marT="0" marB="0"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Ecology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4 Weeks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7" marR="43697" marT="0" marB="0">
                    <a:solidFill>
                      <a:srgbClr val="FFC1C1"/>
                    </a:solidFill>
                  </a:tcPr>
                </a:tc>
              </a:tr>
              <a:tr h="47403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S7L1- Students will investigate the diversity of living organisms and how they can be compared scientifically.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Demonstrate the process for development of a dichotomous key.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Classify organisms based on physical characteristics using a dichotomous key of the six kingdom system. ( </a:t>
                      </a: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</a:rPr>
                        <a:t>archaebacteria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, eubacteria, </a:t>
                      </a: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</a:rPr>
                        <a:t>protists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, fungi, plants, and animals)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7" marR="43697" marT="0" marB="0"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</a:rPr>
                        <a:t>S7L2- Students will describe the structure and function of cells, tissues, organs, and organ systems.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</a:rPr>
                        <a:t>Explain that cells take in nutrients in order to grow and divide and to make needed materials.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</a:rPr>
                        <a:t>Relate cell structures (cell membrane, nucleus, cytoplasm, chloroplasts, mitochondria) to basic cell function. 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7" marR="43697" marT="0" marB="0"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S7L3- Students will recognize how biological traits are passed on to successive generations.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Explain the role of genes and chromosomes in the process of inheriting a specific trait.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Compare and contrast that organisms reproduce asexually ad sexually (bacteria,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</a:rPr>
                        <a:t>protists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, fungi, plants and animals).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Recognize that selective breeding can produce plants and animals with desired traits. 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7" marR="43697" marT="0" marB="0"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S7L2- Students will describe the structure and function of cells, tissues, organs, and organ systems.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Explain that cells are organized into tissues, tissue into organs, organs into systems, and systems into organisms.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Explain that tissues, organs, and organ systems serve the need cells have for oxygen, food, and waste removal.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Explain the purpose of the major organ systems in the human body (digestion, respiration, reproduction, circulation, excretion, movement, control, and coordination, and for protection from disease) 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7" marR="43697" marT="0" marB="0"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S7L5-  Students will examine the evolution of living organisms through inherited characteristic that promote survival of organisms and the survival of successive generations of their offspring.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Explain that physical characteristics of organisms have changed over successive generations (e.g. Darwin’s finches and peppered moths of Manchester)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Describe ways in which species on Earth have evolved due to natural selection.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Trace evidence that the fossil record found in sedimentary rock provides evidence for the long history of changing life forms. 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7" marR="43697" marT="0" marB="0">
                    <a:solidFill>
                      <a:srgbClr val="FFC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S7L4- Students will examine the dependence of organisms on one another and their environments.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Demonstrate in a food web that matter is transferred from one organisms to another and can recycle between organisms and their environments.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Explain in a food web that sunlight is the source of energy and that this energy moves from organism to organism.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Recognize that changes in environment 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7" marR="43697" marT="0" marB="0">
                    <a:solidFill>
                      <a:srgbClr val="FFC1C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79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rgbClr val="C00000"/>
                </a:solidFill>
                <a:latin typeface="Curlz MT" pitchFamily="82" charset="0"/>
              </a:rPr>
              <a:t>Procedures</a:t>
            </a:r>
            <a:endParaRPr lang="en-US" sz="9600" b="1" dirty="0">
              <a:solidFill>
                <a:srgbClr val="C00000"/>
              </a:solidFill>
              <a:latin typeface="Curlz MT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572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rgbClr val="003B68"/>
                </a:solidFill>
              </a:rPr>
              <a:t>Students walk in, look at board, begin warm up or update agenda with homework and update table of contents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rgbClr val="003B68"/>
                </a:solidFill>
              </a:rPr>
              <a:t>Warm up is discussed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rgbClr val="003B68"/>
                </a:solidFill>
              </a:rPr>
              <a:t>Homework and announcements discussed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rgbClr val="003B68"/>
                </a:solidFill>
              </a:rPr>
              <a:t>Classwork for the day: notes, labs, activities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rgbClr val="003B68"/>
                </a:solidFill>
              </a:rPr>
              <a:t>Closing: Review of key points from the day, review of homework and announcements, preview of the next day.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38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  <a:latin typeface="Curlz MT" panose="04040404050702020202" pitchFamily="82" charset="0"/>
              </a:rPr>
              <a:t>Make-up</a:t>
            </a:r>
            <a:endParaRPr lang="en-US" sz="7200" b="1" dirty="0">
              <a:solidFill>
                <a:srgbClr val="C00000"/>
              </a:solidFill>
              <a:latin typeface="Curlz MT" panose="040404040507020202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24748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800" dirty="0" smtClean="0">
                <a:solidFill>
                  <a:srgbClr val="003B68"/>
                </a:solidFill>
              </a:rPr>
              <a:t>- If student misses an assignment or needs to retake, please have them come to the next available help session. </a:t>
            </a:r>
          </a:p>
          <a:p>
            <a:pPr marL="68580" indent="0">
              <a:buNone/>
            </a:pPr>
            <a:r>
              <a:rPr lang="en-US" sz="2800" dirty="0" smtClean="0">
                <a:solidFill>
                  <a:srgbClr val="003B68"/>
                </a:solidFill>
              </a:rPr>
              <a:t>- Help Sessions are on Mondays at 8:00, but is they need to make up something they can be here any day at 8:00 to do so</a:t>
            </a:r>
          </a:p>
        </p:txBody>
      </p:sp>
    </p:spTree>
    <p:extLst>
      <p:ext uri="{BB962C8B-B14F-4D97-AF65-F5344CB8AC3E}">
        <p14:creationId xmlns:p14="http://schemas.microsoft.com/office/powerpoint/2010/main" val="28071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rgbClr val="C00000"/>
                </a:solidFill>
                <a:latin typeface="Curlz MT" pitchFamily="82" charset="0"/>
              </a:rPr>
              <a:t>Grading</a:t>
            </a:r>
            <a:endParaRPr lang="en-US" sz="6600" b="1" dirty="0">
              <a:solidFill>
                <a:srgbClr val="C00000"/>
              </a:solidFill>
              <a:latin typeface="Curlz MT" pitchFamily="82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077200" cy="487680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3B68"/>
                </a:solidFill>
              </a:rPr>
              <a:t>Summative- 20% of grade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3B68"/>
                </a:solidFill>
              </a:rPr>
              <a:t>Classwork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3B68"/>
                </a:solidFill>
              </a:rPr>
              <a:t>Homework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3B68"/>
                </a:solidFill>
              </a:rPr>
              <a:t>Quizzes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3B68"/>
                </a:solidFill>
              </a:rPr>
              <a:t>Formative- 80% </a:t>
            </a:r>
            <a:r>
              <a:rPr lang="en-US" sz="3200">
                <a:solidFill>
                  <a:srgbClr val="003B68"/>
                </a:solidFill>
              </a:rPr>
              <a:t>of </a:t>
            </a:r>
            <a:r>
              <a:rPr lang="en-US" sz="3200" smtClean="0">
                <a:solidFill>
                  <a:srgbClr val="003B68"/>
                </a:solidFill>
              </a:rPr>
              <a:t>grade</a:t>
            </a:r>
            <a:endParaRPr lang="en-US" sz="3200" dirty="0">
              <a:solidFill>
                <a:srgbClr val="003B68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3B68"/>
                </a:solidFill>
              </a:rPr>
              <a:t>Tests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3B68"/>
                </a:solidFill>
              </a:rPr>
              <a:t>Projects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3B68"/>
                </a:solidFill>
              </a:rPr>
              <a:t>Labs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3B68"/>
              </a:solidFill>
            </a:endParaRPr>
          </a:p>
          <a:p>
            <a:pPr marL="128016" lvl="1" indent="0">
              <a:buNone/>
            </a:pPr>
            <a:r>
              <a:rPr lang="en-US" sz="2800" dirty="0">
                <a:solidFill>
                  <a:srgbClr val="003B68"/>
                </a:solidFill>
              </a:rPr>
              <a:t>**Most units will have one project and one unit test**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941832" lvl="3" indent="0">
              <a:buNone/>
              <a:defRPr/>
            </a:pPr>
            <a:endParaRPr lang="en-US" sz="1600" dirty="0" smtClean="0">
              <a:effectLst/>
            </a:endParaRPr>
          </a:p>
          <a:p>
            <a:pPr marL="57150" indent="0" eaLnBrk="1" hangingPunct="1">
              <a:buFont typeface="Wingdings" pitchFamily="2" charset="2"/>
              <a:buNone/>
              <a:defRPr/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0723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4175</TotalTime>
  <Words>529</Words>
  <Application>Microsoft Office PowerPoint</Application>
  <PresentationFormat>On-screen Show (4:3)</PresentationFormat>
  <Paragraphs>116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Century Gothic</vt:lpstr>
      <vt:lpstr>Curlz MT</vt:lpstr>
      <vt:lpstr>Times New Roman</vt:lpstr>
      <vt:lpstr>Wingdings</vt:lpstr>
      <vt:lpstr>Wingdings 2</vt:lpstr>
      <vt:lpstr>Austin</vt:lpstr>
      <vt:lpstr>PowerPoint Presentation</vt:lpstr>
      <vt:lpstr>Email/ Communication</vt:lpstr>
      <vt:lpstr>Meet the Teacher</vt:lpstr>
      <vt:lpstr>Schedule</vt:lpstr>
      <vt:lpstr>Life Science</vt:lpstr>
      <vt:lpstr>Yearly Curriculum Map</vt:lpstr>
      <vt:lpstr>Procedures</vt:lpstr>
      <vt:lpstr>Make-up</vt:lpstr>
      <vt:lpstr>Grading</vt:lpstr>
      <vt:lpstr>Recovery Policy for 7th Grade</vt:lpstr>
      <vt:lpstr>Classroom Wish List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Parents!</dc:title>
  <dc:creator>Lari-Ann Davy</dc:creator>
  <cp:lastModifiedBy>Pouncey, Kristin</cp:lastModifiedBy>
  <cp:revision>57</cp:revision>
  <cp:lastPrinted>2014-09-04T17:27:17Z</cp:lastPrinted>
  <dcterms:created xsi:type="dcterms:W3CDTF">2011-08-30T18:12:24Z</dcterms:created>
  <dcterms:modified xsi:type="dcterms:W3CDTF">2015-09-10T19:33:18Z</dcterms:modified>
</cp:coreProperties>
</file>